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92" r:id="rId5"/>
    <p:sldMasterId id="21474837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7150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80">
          <p15:clr>
            <a:srgbClr val="9AA0A6"/>
          </p15:clr>
        </p15:guide>
        <p15:guide id="2" orient="horz" pos="3221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j1EOn9Z+irLvD39VcCahqR6kvr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80" orient="horz"/>
        <p:guide pos="3221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Slab-regular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24233fe04_0_36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e24233fe0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24233fe04_0_103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e24233fe04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c49a2e78f_0_16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ec49a2e78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c49a2e78f_0_23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ec49a2e78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24233fe04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e24233fe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24233fe04_0_7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e24233fe0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24233fe04_0_14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e24233fe0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24233fe04_0_2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e24233fe0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24233fe04_0_22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e24233fe0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4233fe04_0_29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e24233fe0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648944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74778"/>
            <a:ext cx="1386333" cy="138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6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d0c48e570a_1_207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" name="Google Shape;48;gd0c48e570a_1_207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gd0c48e570a_1_20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c48e570a_1_283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gd0c48e570a_1_283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gd0c48e570a_1_28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d0c48e570a_1_138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gd0c48e570a_1_138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gd0c48e570a_1_13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/>
          <p:nvPr>
            <p:ph type="title"/>
          </p:nvPr>
        </p:nvSpPr>
        <p:spPr>
          <a:xfrm>
            <a:off x="349624" y="1465278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2" type="title"/>
          </p:nvPr>
        </p:nvSpPr>
        <p:spPr>
          <a:xfrm>
            <a:off x="349624" y="883139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" type="body"/>
          </p:nvPr>
        </p:nvSpPr>
        <p:spPr>
          <a:xfrm>
            <a:off x="359076" y="2106139"/>
            <a:ext cx="54684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>
            <a:off x="349625" y="1465278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2" type="title"/>
          </p:nvPr>
        </p:nvSpPr>
        <p:spPr>
          <a:xfrm>
            <a:off x="349625" y="883139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" type="body"/>
          </p:nvPr>
        </p:nvSpPr>
        <p:spPr>
          <a:xfrm>
            <a:off x="359075" y="2106139"/>
            <a:ext cx="42177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3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 txBox="1"/>
          <p:nvPr>
            <p:ph type="title"/>
          </p:nvPr>
        </p:nvSpPr>
        <p:spPr>
          <a:xfrm>
            <a:off x="349625" y="1465278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idx="2" type="title"/>
          </p:nvPr>
        </p:nvSpPr>
        <p:spPr>
          <a:xfrm>
            <a:off x="349625" y="883139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idx="1" type="body"/>
          </p:nvPr>
        </p:nvSpPr>
        <p:spPr>
          <a:xfrm>
            <a:off x="355525" y="2106139"/>
            <a:ext cx="27111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36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8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e24233fe04_0_7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ge24233fe04_0_7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ge24233fe04_0_7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4" name="Google Shape;94;p38"/>
          <p:cNvCxnSpPr/>
          <p:nvPr/>
        </p:nvCxnSpPr>
        <p:spPr>
          <a:xfrm>
            <a:off x="3107937" y="2977032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5" name="Google Shape;95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377889"/>
            <a:ext cx="2427000" cy="246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6" name="Google Shape;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502861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524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9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39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" name="Google Shape;104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1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1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41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41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17" name="Google Shape;11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3"/>
          <p:cNvSpPr txBox="1"/>
          <p:nvPr/>
        </p:nvSpPr>
        <p:spPr>
          <a:xfrm>
            <a:off x="11927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9" name="Google Shape;119;p43"/>
          <p:cNvSpPr txBox="1"/>
          <p:nvPr/>
        </p:nvSpPr>
        <p:spPr>
          <a:xfrm>
            <a:off x="11825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3"/>
          <p:cNvSpPr txBox="1"/>
          <p:nvPr/>
        </p:nvSpPr>
        <p:spPr>
          <a:xfrm>
            <a:off x="386857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3"/>
          <p:cNvSpPr txBox="1"/>
          <p:nvPr/>
        </p:nvSpPr>
        <p:spPr>
          <a:xfrm>
            <a:off x="65546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3"/>
          <p:cNvSpPr txBox="1"/>
          <p:nvPr/>
        </p:nvSpPr>
        <p:spPr>
          <a:xfrm>
            <a:off x="387877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" name="Google Shape;123;p43"/>
          <p:cNvSpPr txBox="1"/>
          <p:nvPr/>
        </p:nvSpPr>
        <p:spPr>
          <a:xfrm>
            <a:off x="65648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4" name="Google Shape;124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Google Shape;127;p43"/>
          <p:cNvSpPr txBox="1"/>
          <p:nvPr/>
        </p:nvSpPr>
        <p:spPr>
          <a:xfrm>
            <a:off x="748325" y="4208316"/>
            <a:ext cx="2275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43"/>
          <p:cNvSpPr txBox="1"/>
          <p:nvPr/>
        </p:nvSpPr>
        <p:spPr>
          <a:xfrm>
            <a:off x="3415325" y="420830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43"/>
          <p:cNvSpPr txBox="1"/>
          <p:nvPr/>
        </p:nvSpPr>
        <p:spPr>
          <a:xfrm>
            <a:off x="6158525" y="420831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43"/>
          <p:cNvSpPr txBox="1"/>
          <p:nvPr/>
        </p:nvSpPr>
        <p:spPr>
          <a:xfrm>
            <a:off x="350965" y="509000"/>
            <a:ext cx="4011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4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4" name="Google Shape;1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5" name="Google Shape;1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5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9" name="Google Shape;1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" name="Google Shape;1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6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4" name="Google Shape;14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5" name="Google Shape;1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9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e24233fe04_0_141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ge24233fe04_0_141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ge24233fe04_0_14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7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9" name="Google Shape;1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8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4" name="Google Shape;1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5" name="Google Shape;15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9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9" name="Google Shape;1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0" name="Google Shape;1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933278"/>
            <a:ext cx="1386333" cy="138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Google Shape;16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543722"/>
            <a:ext cx="5485124" cy="4755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8" name="Google Shape;16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0" name="Google Shape;17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3" name="Google Shape;17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898454"/>
            <a:ext cx="221685" cy="195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6" name="Google Shape;17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53"/>
          <p:cNvCxnSpPr/>
          <p:nvPr/>
        </p:nvCxnSpPr>
        <p:spPr>
          <a:xfrm flipH="1" rot="10800000">
            <a:off x="861725" y="-32700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231833"/>
            <a:ext cx="2438400" cy="243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10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e24233fe04_0_211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ge24233fe04_0_211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ge24233fe04_0_2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7"/>
          <p:cNvSpPr txBox="1"/>
          <p:nvPr/>
        </p:nvSpPr>
        <p:spPr>
          <a:xfrm>
            <a:off x="338725" y="394889"/>
            <a:ext cx="6003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90" name="Google Shape;1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1" name="Google Shape;19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3" name="Google Shape;19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4" name="Google Shape;19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9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7" name="Google Shape;197;p59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9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c49a2e78f_0_77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1" name="Google Shape;201;gec49a2e78f_0_77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2" name="Google Shape;202;gec49a2e78f_0_7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9" name="Google Shape;209;p1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3" name="Google Shape;213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20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" name="Google Shape;222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e24233fe04_0_294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ge24233fe04_0_294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ge24233fe04_0_29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2" name="Google Shape;232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6" name="Google Shape;236;p24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7" name="Google Shape;237;p24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1" name="Google Shape;241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7" name="Google Shape;25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8" name="Google Shape;25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525339"/>
            <a:ext cx="221685" cy="195911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60" name="Google Shape;2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1"/>
          <p:cNvCxnSpPr/>
          <p:nvPr/>
        </p:nvCxnSpPr>
        <p:spPr>
          <a:xfrm flipH="1" rot="10800000">
            <a:off x="861725" y="594183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c49a2e78f_0_184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8" name="Google Shape;268;gec49a2e78f_0_184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9" name="Google Shape;269;gec49a2e78f_0_18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e24233fe04_0_365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ge24233fe04_0_36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ge24233fe04_0_36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c49a2e78f_0_188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gec49a2e78f_0_18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c49a2e78f_0_19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gec49a2e78f_0_19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gec49a2e78f_0_19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c49a2e78f_0_19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gec49a2e78f_0_19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gec49a2e78f_0_19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1" name="Google Shape;281;gec49a2e78f_0_19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c49a2e78f_0_20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gec49a2e78f_0_20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c49a2e78f_0_203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gec49a2e78f_0_203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8" name="Google Shape;288;gec49a2e78f_0_20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c49a2e78f_0_20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" name="Google Shape;291;gec49a2e78f_0_20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c49a2e78f_0_210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ec49a2e78f_0_210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5" name="Google Shape;295;gec49a2e78f_0_210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" name="Google Shape;296;gec49a2e78f_0_210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" name="Google Shape;297;gec49a2e78f_0_2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c49a2e78f_0_216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00" name="Google Shape;300;gec49a2e78f_0_2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c49a2e78f_0_219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3" name="Google Shape;303;gec49a2e78f_0_219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" name="Google Shape;304;gec49a2e78f_0_2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c49a2e78f_0_2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e24233fe04_0_435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" name="Google Shape;36;ge24233fe04_0_43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ge24233fe04_0_4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ec49a2e78f_0_225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ec49a2e78f_0_227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c49a2e78f_0_229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3" name="Google Shape;313;gec49a2e78f_0_229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4" name="Google Shape;314;gec49a2e78f_0_229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6" name="Google Shape;316;gec49a2e78f_0_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7" name="Google Shape;317;gec49a2e78f_0_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ec49a2e78f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525339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319" name="Google Shape;319;gec49a2e78f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508250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gec49a2e78f_0_233"/>
          <p:cNvCxnSpPr/>
          <p:nvPr/>
        </p:nvCxnSpPr>
        <p:spPr>
          <a:xfrm flipH="1" rot="10800000">
            <a:off x="861725" y="594183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cd19c84f29_0_6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gcd19c84f29_0_6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gcd19c84f29_0_6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0c48e570a_1_6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gd0c48e570a_1_6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d0c48e570a_1_6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c49a2e78f_0_18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gec49a2e78f_0_180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gec49a2e78f_0_18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hyperlink" Target="https://docs.scipy.org/doc/scipy/reference/" TargetMode="External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hyperlink" Target="https://economictheoryblog.com/2012/06/28/latexlatexs2/" TargetMode="External"/><Relationship Id="rId5" Type="http://schemas.openxmlformats.org/officeDocument/2006/relationships/image" Target="../media/image34.gif"/><Relationship Id="rId6" Type="http://schemas.openxmlformats.org/officeDocument/2006/relationships/image" Target="../media/image3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1"/>
          <p:cNvSpPr txBox="1"/>
          <p:nvPr>
            <p:ph idx="2" type="title"/>
          </p:nvPr>
        </p:nvSpPr>
        <p:spPr>
          <a:xfrm>
            <a:off x="1959551" y="360216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Daily recap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517500"/>
            <a:ext cx="1177500" cy="117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24233fe04_0_369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PROBABILITIES: JOINT EVENTS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ge24233fe04_0_369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ge24233fe04_0_369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the probability of two joint events, we add the probabilities of each of  them but subtracting the intersections: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ge24233fe04_0_3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475" y="3206153"/>
            <a:ext cx="35242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24233fe04_0_103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PROBABILITIES IN PYTHON: SCIPY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ge24233fe04_0_103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ge24233fe04_0_1030"/>
          <p:cNvSpPr txBox="1"/>
          <p:nvPr/>
        </p:nvSpPr>
        <p:spPr>
          <a:xfrm>
            <a:off x="585600" y="2366846"/>
            <a:ext cx="77484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Scipy library contains the module ‘stats’ which allows you to compute probabilities, PDF, CDF,....for several distributions.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Official documentation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scipy.stats.norm.pmf()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scipy.stats.expon.pmf()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Every distribution has his own pmf() function in scipy.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ge24233fe04_0_10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225" y="738972"/>
            <a:ext cx="938250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c49a2e78f_0_162"/>
          <p:cNvSpPr txBox="1"/>
          <p:nvPr/>
        </p:nvSpPr>
        <p:spPr>
          <a:xfrm>
            <a:off x="738000" y="756437"/>
            <a:ext cx="72234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ec49a2e78f_0_162"/>
          <p:cNvSpPr txBox="1"/>
          <p:nvPr/>
        </p:nvSpPr>
        <p:spPr>
          <a:xfrm>
            <a:off x="738000" y="1238361"/>
            <a:ext cx="7562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ec49a2e78f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2150639"/>
            <a:ext cx="1791739" cy="29628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ec49a2e78f_0_162"/>
          <p:cNvSpPr txBox="1"/>
          <p:nvPr/>
        </p:nvSpPr>
        <p:spPr>
          <a:xfrm>
            <a:off x="2684750" y="2280861"/>
            <a:ext cx="1694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ec49a2e78f_0_162"/>
          <p:cNvSpPr txBox="1"/>
          <p:nvPr/>
        </p:nvSpPr>
        <p:spPr>
          <a:xfrm>
            <a:off x="2684675" y="2888333"/>
            <a:ext cx="1694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Uncovering the root cause of events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gec49a2e78f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2150639"/>
            <a:ext cx="1791739" cy="296286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ec49a2e78f_0_162"/>
          <p:cNvSpPr txBox="1"/>
          <p:nvPr/>
        </p:nvSpPr>
        <p:spPr>
          <a:xfrm>
            <a:off x="822400" y="2280861"/>
            <a:ext cx="1694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ec49a2e78f_0_162"/>
          <p:cNvSpPr txBox="1"/>
          <p:nvPr/>
        </p:nvSpPr>
        <p:spPr>
          <a:xfrm>
            <a:off x="822325" y="2888333"/>
            <a:ext cx="16266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Summarize existing data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 get a picture of what has happened or is happening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gec49a2e78f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2150639"/>
            <a:ext cx="1791739" cy="296286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ec49a2e78f_0_162"/>
          <p:cNvSpPr txBox="1"/>
          <p:nvPr/>
        </p:nvSpPr>
        <p:spPr>
          <a:xfrm>
            <a:off x="4636750" y="2280861"/>
            <a:ext cx="1694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ec49a2e78f_0_162"/>
          <p:cNvSpPr txBox="1"/>
          <p:nvPr/>
        </p:nvSpPr>
        <p:spPr>
          <a:xfrm>
            <a:off x="4636750" y="2973000"/>
            <a:ext cx="16947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Forecast possibilities in the future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ec49a2e78f_0_162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ec49a2e78f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2150639"/>
            <a:ext cx="1791739" cy="296286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ec49a2e78f_0_162"/>
          <p:cNvSpPr txBox="1"/>
          <p:nvPr/>
        </p:nvSpPr>
        <p:spPr>
          <a:xfrm>
            <a:off x="6558075" y="2280861"/>
            <a:ext cx="1694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ec49a2e78f_0_162"/>
          <p:cNvSpPr txBox="1"/>
          <p:nvPr/>
        </p:nvSpPr>
        <p:spPr>
          <a:xfrm>
            <a:off x="6558075" y="2973000"/>
            <a:ext cx="16947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Analyzing and recommending the best actions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c49a2e78f_0_239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ec49a2e78f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450" y="1557833"/>
            <a:ext cx="6697101" cy="23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ec49a2e78f_0_239"/>
          <p:cNvSpPr txBox="1"/>
          <p:nvPr/>
        </p:nvSpPr>
        <p:spPr>
          <a:xfrm>
            <a:off x="880325" y="863611"/>
            <a:ext cx="7562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 PROCESS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24233fe04_0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POPULATIONS AND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ge24233fe04_0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e24233fe04_0_0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is a COMPLETE collection of items/individuals/products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is SUBSET of a population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ge24233fe04_0_0"/>
          <p:cNvSpPr/>
          <p:nvPr/>
        </p:nvSpPr>
        <p:spPr>
          <a:xfrm>
            <a:off x="5376300" y="2398194"/>
            <a:ext cx="2250600" cy="2482200"/>
          </a:xfrm>
          <a:prstGeom prst="ellipse">
            <a:avLst/>
          </a:prstGeom>
          <a:solidFill>
            <a:srgbClr val="E6913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e24233fe04_0_0"/>
          <p:cNvSpPr/>
          <p:nvPr/>
        </p:nvSpPr>
        <p:spPr>
          <a:xfrm>
            <a:off x="6293850" y="3115500"/>
            <a:ext cx="218400" cy="2427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e24233fe04_0_0"/>
          <p:cNvSpPr/>
          <p:nvPr/>
        </p:nvSpPr>
        <p:spPr>
          <a:xfrm>
            <a:off x="6221475" y="3600833"/>
            <a:ext cx="218400" cy="2427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e24233fe04_0_0"/>
          <p:cNvSpPr/>
          <p:nvPr/>
        </p:nvSpPr>
        <p:spPr>
          <a:xfrm>
            <a:off x="6925800" y="3843500"/>
            <a:ext cx="218400" cy="2427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e24233fe04_0_0"/>
          <p:cNvSpPr/>
          <p:nvPr/>
        </p:nvSpPr>
        <p:spPr>
          <a:xfrm>
            <a:off x="6592400" y="4151500"/>
            <a:ext cx="218400" cy="2427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e24233fe04_0_0"/>
          <p:cNvSpPr txBox="1"/>
          <p:nvPr/>
        </p:nvSpPr>
        <p:spPr>
          <a:xfrm>
            <a:off x="7536750" y="2275333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i="0" sz="14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e24233fe04_0_0"/>
          <p:cNvSpPr txBox="1"/>
          <p:nvPr/>
        </p:nvSpPr>
        <p:spPr>
          <a:xfrm>
            <a:off x="7703100" y="4036861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24233fe04_0_76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SAMPLING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ge24233fe04_0_76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ge24233fe04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676028"/>
            <a:ext cx="8309924" cy="302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24233fe04_0_14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COMMON STATISTICS NOTATION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ge24233fe04_0_14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ge24233fe04_0_145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PARAMETERS: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N: Number of elements in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μ: mean of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𝜎: standard deviation of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STATISTICS: ( they are random by nature they change from sample to sample  )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n: Number of elements in the sample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: sample mean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S: sample standard deviation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ge24233fe04_0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9950" y="3977917"/>
            <a:ext cx="21840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24233fe04_0_21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 OF DISPERSION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e24233fe04_0_21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ge24233fe04_0_215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Residuals: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 real - predicted 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sum of squared residuals divided by n - 1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root square of variance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Range: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difference between the maximum and minimum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Percentile: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such P percent takes this value or less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Interquartile range: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difference between percentiles 75% and 25%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24233fe04_0_221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VARIANCE AND STANDARD DEVIATION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ge24233fe04_0_221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ge24233fe04_0_221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(we divide by n-1 to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avoid underestimating the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demo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" name="Google Shape;397;ge24233fe04_0_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650" y="1690694"/>
            <a:ext cx="1952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e24233fe04_0_2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1450" y="2860694"/>
            <a:ext cx="2051976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24233fe04_0_298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EVENTS AND PROBABILITY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ge24233fe04_0_298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ge24233fe04_0_298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probability of an outcome is the proportion of times that the outcome will occur if we observe the random process an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infinite amount of times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" name="Google Shape;406;ge24233fe04_0_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2801084"/>
            <a:ext cx="4680726" cy="218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e24233fe04_0_2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5725" y="3309278"/>
            <a:ext cx="11715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